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14630400" cx="146304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4608">
          <p15:clr>
            <a:srgbClr val="A4A3A4"/>
          </p15:clr>
        </p15:guide>
        <p15:guide id="2" pos="460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4608" orient="horz"/>
        <p:guide pos="460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2:notes"/>
          <p:cNvSpPr/>
          <p:nvPr>
            <p:ph idx="2" type="sldImg"/>
          </p:nvPr>
        </p:nvSpPr>
        <p:spPr>
          <a:xfrm>
            <a:off x="1714816" y="685800"/>
            <a:ext cx="3429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2" name="Google Shape;62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498733" y="2117902"/>
            <a:ext cx="13632900" cy="5838600"/>
          </a:xfrm>
          <a:prstGeom prst="rect">
            <a:avLst/>
          </a:prstGeom>
          <a:noFill/>
          <a:ln>
            <a:noFill/>
          </a:ln>
        </p:spPr>
        <p:txBody>
          <a:bodyPr anchorCtr="0" anchor="b" bIns="184200" lIns="184200" spcFirstLastPara="1" rIns="184200" wrap="square" tIns="1842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0500"/>
              <a:buNone/>
              <a:defRPr sz="105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0500"/>
              <a:buNone/>
              <a:defRPr sz="105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0500"/>
              <a:buNone/>
              <a:defRPr sz="105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0500"/>
              <a:buNone/>
              <a:defRPr sz="105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0500"/>
              <a:buNone/>
              <a:defRPr sz="105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0500"/>
              <a:buNone/>
              <a:defRPr sz="105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0500"/>
              <a:buNone/>
              <a:defRPr sz="105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0500"/>
              <a:buNone/>
              <a:defRPr sz="105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0500"/>
              <a:buNone/>
              <a:defRPr sz="105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498720" y="8061511"/>
            <a:ext cx="13632900" cy="22545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 sz="56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498720" y="3146311"/>
            <a:ext cx="13632900" cy="5585100"/>
          </a:xfrm>
          <a:prstGeom prst="rect">
            <a:avLst/>
          </a:prstGeom>
          <a:noFill/>
          <a:ln>
            <a:noFill/>
          </a:ln>
        </p:spPr>
        <p:txBody>
          <a:bodyPr anchorCtr="0" anchor="b" bIns="184200" lIns="184200" spcFirstLastPara="1" rIns="184200" wrap="square" tIns="1842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200"/>
              <a:buNone/>
              <a:defRPr sz="2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200"/>
              <a:buNone/>
              <a:defRPr sz="2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200"/>
              <a:buNone/>
              <a:defRPr sz="2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200"/>
              <a:buNone/>
              <a:defRPr sz="2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200"/>
              <a:buNone/>
              <a:defRPr sz="2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200"/>
              <a:buNone/>
              <a:defRPr sz="2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200"/>
              <a:buNone/>
              <a:defRPr sz="2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200"/>
              <a:buNone/>
              <a:defRPr sz="2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200"/>
              <a:buNone/>
              <a:defRPr sz="242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498720" y="8966329"/>
            <a:ext cx="13632900" cy="37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indent="-4572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3600"/>
              <a:buChar char="●"/>
              <a:defRPr/>
            </a:lvl1pPr>
            <a:lvl2pPr indent="-406400" lvl="1" marL="914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2pPr>
            <a:lvl3pPr indent="-406400" lvl="2" marL="1371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3pPr>
            <a:lvl4pPr indent="-406400" lvl="3" marL="1828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4pPr>
            <a:lvl5pPr indent="-406400" lvl="4" marL="22860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5pPr>
            <a:lvl6pPr indent="-406400" lvl="5" marL="2743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6pPr>
            <a:lvl7pPr indent="-406400" lvl="6" marL="3200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7pPr>
            <a:lvl8pPr indent="-406400" lvl="7" marL="3657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8pPr>
            <a:lvl9pPr indent="-406400" lvl="8" marL="4114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498720" y="6117973"/>
            <a:ext cx="13632900" cy="2394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7300"/>
              <a:buNone/>
              <a:defRPr sz="73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7300"/>
              <a:buNone/>
              <a:defRPr sz="73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7300"/>
              <a:buNone/>
              <a:defRPr sz="73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7300"/>
              <a:buNone/>
              <a:defRPr sz="73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7300"/>
              <a:buNone/>
              <a:defRPr sz="73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7300"/>
              <a:buNone/>
              <a:defRPr sz="73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7300"/>
              <a:buNone/>
              <a:defRPr sz="73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7300"/>
              <a:buNone/>
              <a:defRPr sz="73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7300"/>
              <a:buNone/>
              <a:defRPr sz="73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498720" y="1265849"/>
            <a:ext cx="13632900" cy="16290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498720" y="3278151"/>
            <a:ext cx="13632900" cy="97179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indent="-4572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3600"/>
              <a:buChar char="●"/>
              <a:defRPr/>
            </a:lvl1pPr>
            <a:lvl2pPr indent="-4064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2pPr>
            <a:lvl3pPr indent="-4064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3pPr>
            <a:lvl4pPr indent="-4064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4pPr>
            <a:lvl5pPr indent="-4064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5pPr>
            <a:lvl6pPr indent="-4064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6pPr>
            <a:lvl7pPr indent="-4064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7pPr>
            <a:lvl8pPr indent="-4064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8pPr>
            <a:lvl9pPr indent="-4064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498720" y="1265849"/>
            <a:ext cx="13632900" cy="16290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498720" y="3278151"/>
            <a:ext cx="6399900" cy="97179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indent="-4064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●"/>
              <a:defRPr sz="2800"/>
            </a:lvl1pPr>
            <a:lvl2pPr indent="-3810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indent="-3810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indent="-3810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4pPr>
            <a:lvl5pPr indent="-3810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5pPr>
            <a:lvl6pPr indent="-3810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6pPr>
            <a:lvl7pPr indent="-3810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7pPr>
            <a:lvl8pPr indent="-3810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8pPr>
            <a:lvl9pPr indent="-3810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7731840" y="3278151"/>
            <a:ext cx="6399900" cy="97179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indent="-4064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●"/>
              <a:defRPr sz="2800"/>
            </a:lvl1pPr>
            <a:lvl2pPr indent="-3810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indent="-3810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indent="-3810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4pPr>
            <a:lvl5pPr indent="-3810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5pPr>
            <a:lvl6pPr indent="-3810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6pPr>
            <a:lvl7pPr indent="-3810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7pPr>
            <a:lvl8pPr indent="-3810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8pPr>
            <a:lvl9pPr indent="-3810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498720" y="1265849"/>
            <a:ext cx="13632900" cy="16290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6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498720" y="1580373"/>
            <a:ext cx="4492800" cy="2149500"/>
          </a:xfrm>
          <a:prstGeom prst="rect">
            <a:avLst/>
          </a:prstGeom>
          <a:noFill/>
          <a:ln>
            <a:noFill/>
          </a:ln>
        </p:spPr>
        <p:txBody>
          <a:bodyPr anchorCtr="0" anchor="b" bIns="184200" lIns="184200" spcFirstLastPara="1" rIns="184200" wrap="square" tIns="18420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498720" y="3952640"/>
            <a:ext cx="4492800" cy="90435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indent="-3810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1pPr>
            <a:lvl2pPr indent="-3810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2pPr>
            <a:lvl3pPr indent="-3810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3pPr>
            <a:lvl4pPr indent="-3810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4pPr>
            <a:lvl5pPr indent="-3810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5pPr>
            <a:lvl6pPr indent="-3810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6pPr>
            <a:lvl7pPr indent="-3810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●"/>
              <a:defRPr sz="2400"/>
            </a:lvl7pPr>
            <a:lvl8pPr indent="-3810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○"/>
              <a:defRPr sz="2400"/>
            </a:lvl8pPr>
            <a:lvl9pPr indent="-3810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400"/>
              <a:buChar char="■"/>
              <a:defRPr sz="24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784400" y="1280427"/>
            <a:ext cx="10188600" cy="11636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700"/>
              <a:buNone/>
              <a:defRPr sz="97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700"/>
              <a:buNone/>
              <a:defRPr sz="97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700"/>
              <a:buNone/>
              <a:defRPr sz="97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700"/>
              <a:buNone/>
              <a:defRPr sz="97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700"/>
              <a:buNone/>
              <a:defRPr sz="97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700"/>
              <a:buNone/>
              <a:defRPr sz="97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700"/>
              <a:buNone/>
              <a:defRPr sz="97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700"/>
              <a:buNone/>
              <a:defRPr sz="97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9700"/>
              <a:buNone/>
              <a:defRPr sz="97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7315200" y="-356"/>
            <a:ext cx="7315200" cy="146304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184200" lIns="184200" spcFirstLastPara="1" rIns="184200" wrap="square" tIns="1842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424800" y="3507698"/>
            <a:ext cx="6472200" cy="4216200"/>
          </a:xfrm>
          <a:prstGeom prst="rect">
            <a:avLst/>
          </a:prstGeom>
          <a:noFill/>
          <a:ln>
            <a:noFill/>
          </a:ln>
        </p:spPr>
        <p:txBody>
          <a:bodyPr anchorCtr="0" anchor="b" bIns="184200" lIns="184200" spcFirstLastPara="1" rIns="184200" wrap="square" tIns="1842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500"/>
              <a:buNone/>
              <a:defRPr sz="85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424800" y="7973191"/>
            <a:ext cx="6472200" cy="35133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7903200" y="2059591"/>
            <a:ext cx="6139200" cy="10510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-4572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3600"/>
              <a:buChar char="●"/>
              <a:defRPr/>
            </a:lvl1pPr>
            <a:lvl2pPr indent="-4064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2pPr>
            <a:lvl3pPr indent="-4064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3pPr>
            <a:lvl4pPr indent="-4064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4pPr>
            <a:lvl5pPr indent="-4064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5pPr>
            <a:lvl6pPr indent="-4064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6pPr>
            <a:lvl7pPr indent="-4064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●"/>
              <a:defRPr/>
            </a:lvl7pPr>
            <a:lvl8pPr indent="-4064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○"/>
              <a:defRPr/>
            </a:lvl8pPr>
            <a:lvl9pPr indent="-4064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28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498720" y="12033636"/>
            <a:ext cx="9598200" cy="1721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98720" y="1265849"/>
            <a:ext cx="13632900" cy="16290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5600"/>
              <a:buFont typeface="Arial"/>
              <a:buNone/>
              <a:defRPr b="0" i="0" sz="5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98720" y="3278151"/>
            <a:ext cx="13632900" cy="9717900"/>
          </a:xfrm>
          <a:prstGeom prst="rect">
            <a:avLst/>
          </a:prstGeom>
          <a:noFill/>
          <a:ln>
            <a:noFill/>
          </a:ln>
        </p:spPr>
        <p:txBody>
          <a:bodyPr anchorCtr="0" anchor="t" bIns="184200" lIns="184200" spcFirstLastPara="1" rIns="184200" wrap="square" tIns="184200">
            <a:normAutofit/>
          </a:bodyPr>
          <a:lstStyle>
            <a:lvl1pPr indent="-4572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3600"/>
              <a:buFont typeface="Arial"/>
              <a:buChar char="●"/>
              <a:defRPr b="0" i="0" sz="36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4064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○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4064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■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406400" lvl="3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●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406400" lvl="4" marL="22860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○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406400" lvl="5" marL="2743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■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406400" lvl="6" marL="3200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●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406400" lvl="7" marL="3657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○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406400" lvl="8" marL="4114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Arial"/>
              <a:buChar char="■"/>
              <a:defRPr b="0" i="0" sz="2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13555933" y="13264261"/>
            <a:ext cx="877800" cy="1119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84200" lIns="184200" spcFirstLastPara="1" rIns="184200" wrap="square" tIns="184200">
            <a:norm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/>
          <p:nvPr/>
        </p:nvSpPr>
        <p:spPr>
          <a:xfrm>
            <a:off x="4915200" y="1070616"/>
            <a:ext cx="4800000" cy="4376700"/>
          </a:xfrm>
          <a:prstGeom prst="downArrow">
            <a:avLst>
              <a:gd fmla="val 50000" name="adj1"/>
              <a:gd fmla="val 50000" name="adj2"/>
            </a:avLst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184200" lIns="137150" spcFirstLastPara="1" rIns="137150" wrap="square" tIns="1842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Amenaza de nuevos competidores</a:t>
            </a:r>
            <a:endParaRPr b="1" i="0" sz="16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1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Muy alta		Alta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Baja		   Muy baja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55" name="Google Shape;55;p13"/>
          <p:cNvSpPr/>
          <p:nvPr/>
        </p:nvSpPr>
        <p:spPr>
          <a:xfrm>
            <a:off x="4915200" y="10210670"/>
            <a:ext cx="4800000" cy="4304100"/>
          </a:xfrm>
          <a:prstGeom prst="upArrow">
            <a:avLst>
              <a:gd fmla="val 50000" name="adj1"/>
              <a:gd fmla="val 49997" name="adj2"/>
            </a:avLst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184200" lIns="137150" spcFirstLastPara="1" rIns="137150" wrap="square" tIns="1842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Amenaza de productos sustitutos</a:t>
            </a:r>
            <a:endParaRPr b="0" i="0" sz="16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Muy alta 		Alta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Baja		  Muy baja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56" name="Google Shape;56;p13"/>
          <p:cNvSpPr/>
          <p:nvPr/>
        </p:nvSpPr>
        <p:spPr>
          <a:xfrm>
            <a:off x="222090" y="4857135"/>
            <a:ext cx="4800000" cy="5810400"/>
          </a:xfrm>
          <a:prstGeom prst="rightArrow">
            <a:avLst>
              <a:gd fmla="val 50000" name="adj1"/>
              <a:gd fmla="val 50000" name="adj2"/>
            </a:avLst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184200" lIns="184200" spcFirstLastPara="1" rIns="184200" wrap="square" tIns="1842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Poder de negociación de los proveedores</a:t>
            </a:r>
            <a:endParaRPr b="1" i="0" sz="16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Muy alto 		Alto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Bajo 		  Muy bajo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57" name="Google Shape;57;p13"/>
          <p:cNvSpPr/>
          <p:nvPr/>
        </p:nvSpPr>
        <p:spPr>
          <a:xfrm>
            <a:off x="9715205" y="4904807"/>
            <a:ext cx="4800000" cy="5810400"/>
          </a:xfrm>
          <a:prstGeom prst="leftArrow">
            <a:avLst>
              <a:gd fmla="val 50000" name="adj1"/>
              <a:gd fmla="val 50000" name="adj2"/>
            </a:avLst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184200" lIns="184200" spcFirstLastPara="1" rIns="184200" wrap="square" tIns="1842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Poder de negociación </a:t>
            </a:r>
            <a:endParaRPr b="1" i="0" sz="16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de los compradores</a:t>
            </a:r>
            <a:endParaRPr b="0" i="0" sz="16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Muy alto 		Alto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Bajo		   Muy bajo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58" name="Google Shape;58;p13"/>
          <p:cNvSpPr/>
          <p:nvPr/>
        </p:nvSpPr>
        <p:spPr>
          <a:xfrm>
            <a:off x="5180300" y="5621650"/>
            <a:ext cx="4376700" cy="4376700"/>
          </a:xfrm>
          <a:prstGeom prst="ellipse">
            <a:avLst/>
          </a:prstGeom>
          <a:solidFill>
            <a:srgbClr val="FFFFFF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Rivalidad entre los competidores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Muy alta		Alta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chemeClr val="dk1"/>
                </a:solidFill>
                <a:latin typeface="Avenir"/>
                <a:ea typeface="Avenir"/>
                <a:cs typeface="Avenir"/>
                <a:sym typeface="Avenir"/>
              </a:rPr>
              <a:t>Baja    	   Muy baja</a:t>
            </a:r>
            <a:endParaRPr b="0" i="0" sz="1400" u="none" cap="none" strike="noStrike">
              <a:solidFill>
                <a:schemeClr val="dk1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59" name="Google Shape;59;p13"/>
          <p:cNvSpPr/>
          <p:nvPr/>
        </p:nvSpPr>
        <p:spPr>
          <a:xfrm>
            <a:off x="369200" y="531825"/>
            <a:ext cx="3724200" cy="2981400"/>
          </a:xfrm>
          <a:prstGeom prst="rect">
            <a:avLst/>
          </a:prstGeom>
          <a:solidFill>
            <a:srgbClr val="2D3E50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000"/>
              <a:buFont typeface="Arial"/>
              <a:buNone/>
            </a:pPr>
            <a:r>
              <a:rPr b="0" i="0" lang="es" sz="30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Plantilla para el análisis</a:t>
            </a:r>
            <a:r>
              <a:rPr lang="es" sz="3000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 </a:t>
            </a:r>
            <a:r>
              <a:rPr b="0" i="0" lang="es" sz="30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de las cinco fuerzas de Porter</a:t>
            </a:r>
            <a:endParaRPr b="0" i="0" sz="30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4"/>
          <p:cNvSpPr/>
          <p:nvPr/>
        </p:nvSpPr>
        <p:spPr>
          <a:xfrm>
            <a:off x="4915200" y="1146816"/>
            <a:ext cx="4800000" cy="4376700"/>
          </a:xfrm>
          <a:prstGeom prst="downArrow">
            <a:avLst>
              <a:gd fmla="val 50000" name="adj1"/>
              <a:gd fmla="val 50000" name="adj2"/>
            </a:avLst>
          </a:prstGeom>
          <a:solidFill>
            <a:srgbClr val="33475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184200" lIns="137150" spcFirstLastPara="1" rIns="137150" wrap="square" tIns="1842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Amenaza de nuevos competidores</a:t>
            </a:r>
            <a:endParaRPr b="1" i="0" sz="16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1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1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No hay grandes obstáculos para entrar al mercado de los cereales. </a:t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es" sz="1400" u="sng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Muy alta</a:t>
            </a:r>
            <a:r>
              <a:rPr b="0" i="0" lang="es" sz="14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		Alta</a:t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Baj</a:t>
            </a:r>
            <a:r>
              <a:rPr lang="es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a</a:t>
            </a:r>
            <a:r>
              <a:rPr b="0" i="0" lang="es" sz="14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		   Muy baj</a:t>
            </a:r>
            <a:r>
              <a:rPr lang="es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a</a:t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65" name="Google Shape;65;p14"/>
          <p:cNvSpPr/>
          <p:nvPr/>
        </p:nvSpPr>
        <p:spPr>
          <a:xfrm>
            <a:off x="4915200" y="10210670"/>
            <a:ext cx="4800000" cy="4304100"/>
          </a:xfrm>
          <a:prstGeom prst="upArrow">
            <a:avLst>
              <a:gd fmla="val 50000" name="adj1"/>
              <a:gd fmla="val 49997" name="adj2"/>
            </a:avLst>
          </a:prstGeom>
          <a:solidFill>
            <a:srgbClr val="33475B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184200" lIns="137150" spcFirstLastPara="1" rIns="137150" wrap="square" tIns="1842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Amenaza de productos sustitutos</a:t>
            </a:r>
            <a:endParaRPr b="0" i="0" sz="16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Otros alimentos para desayuno</a:t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Consumidores que no desayunan </a:t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-317500" lvl="0" marL="45720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Avenir"/>
              <a:buChar char="●"/>
            </a:pPr>
            <a:r>
              <a:rPr b="0" i="0" lang="es" sz="14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Consumidores que solo toman café</a:t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es" sz="1400" u="sng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Muy alta</a:t>
            </a:r>
            <a:r>
              <a:rPr b="0" i="0" lang="es" sz="14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 		Alta</a:t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Baja		  Muy baja</a:t>
            </a:r>
            <a:endParaRPr b="0" i="0" sz="14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66" name="Google Shape;66;p14"/>
          <p:cNvSpPr/>
          <p:nvPr/>
        </p:nvSpPr>
        <p:spPr>
          <a:xfrm>
            <a:off x="222090" y="4933335"/>
            <a:ext cx="4800000" cy="5810400"/>
          </a:xfrm>
          <a:prstGeom prst="rightArrow">
            <a:avLst>
              <a:gd fmla="val 50000" name="adj1"/>
              <a:gd fmla="val 50000" name="adj2"/>
            </a:avLst>
          </a:prstGeom>
          <a:solidFill>
            <a:srgbClr val="7C98B6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184200" lIns="184200" spcFirstLastPara="1" rIns="184200" wrap="square" tIns="1842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Poder de negociación de los proveedores</a:t>
            </a:r>
            <a:endParaRPr b="1" i="0" sz="16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Los materiales para elaborar y envasar cereales son productos básicos.</a:t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Muy alto 		Alto</a:t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Bajo  		  </a:t>
            </a:r>
            <a:r>
              <a:rPr b="1" i="0" lang="es" sz="1400" u="sng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Muy bajo</a:t>
            </a:r>
            <a:endParaRPr b="1" i="0" sz="1400" u="sng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67" name="Google Shape;67;p14"/>
          <p:cNvSpPr/>
          <p:nvPr/>
        </p:nvSpPr>
        <p:spPr>
          <a:xfrm>
            <a:off x="9715205" y="4981007"/>
            <a:ext cx="4800000" cy="5810400"/>
          </a:xfrm>
          <a:prstGeom prst="leftArrow">
            <a:avLst>
              <a:gd fmla="val 50000" name="adj1"/>
              <a:gd fmla="val 50000" name="adj2"/>
            </a:avLst>
          </a:prstGeom>
          <a:solidFill>
            <a:srgbClr val="7C98B6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184200" lIns="184200" spcFirstLastPara="1" rIns="184200" wrap="square" tIns="1842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Poder de negociación de los compradores</a:t>
            </a:r>
            <a:endParaRPr b="0" i="0" sz="16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45720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 Los alimentos son una necesidad</a:t>
            </a:r>
            <a:r>
              <a:rPr lang="es">
                <a:latin typeface="Avenir"/>
                <a:ea typeface="Avenir"/>
                <a:cs typeface="Avenir"/>
                <a:sym typeface="Avenir"/>
              </a:rPr>
              <a:t> </a:t>
            </a: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básica, pero los productos para el desayuno no son prioritarios. Los consumidores prestan mucha atención a su precio y suelen buscar descuentos u ofertas.</a:t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Muy alto 		</a:t>
            </a:r>
            <a:r>
              <a:rPr b="1" i="0" lang="es" sz="1400" u="sng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Alto</a:t>
            </a:r>
            <a:endParaRPr b="1" i="0" sz="1400" u="sng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Bajo		   Muy bajo</a:t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68" name="Google Shape;68;p14"/>
          <p:cNvSpPr/>
          <p:nvPr/>
        </p:nvSpPr>
        <p:spPr>
          <a:xfrm>
            <a:off x="5180300" y="5697850"/>
            <a:ext cx="4376700" cy="4376700"/>
          </a:xfrm>
          <a:prstGeom prst="ellipse">
            <a:avLst/>
          </a:prstGeom>
          <a:solidFill>
            <a:srgbClr val="F5F8FA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Arial"/>
              <a:buNone/>
            </a:pPr>
            <a:r>
              <a:rPr b="1" i="0" lang="es" sz="16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Rivalidad entre los competidores</a:t>
            </a:r>
            <a:endParaRPr b="0" i="0" sz="16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Empresas como Molino Blanco tienen una gran cuota de mercado.  </a:t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es" sz="1400" u="sng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Muy alta</a:t>
            </a: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		Alta</a:t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s" sz="1400" u="none" cap="none" strike="noStrike">
                <a:solidFill>
                  <a:srgbClr val="000000"/>
                </a:solidFill>
                <a:latin typeface="Avenir"/>
                <a:ea typeface="Avenir"/>
                <a:cs typeface="Avenir"/>
                <a:sym typeface="Avenir"/>
              </a:rPr>
              <a:t>Baja    	   Muy baja</a:t>
            </a:r>
            <a:endParaRPr b="0" i="0" sz="1400" u="none" cap="none" strike="noStrike">
              <a:solidFill>
                <a:srgbClr val="000000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  <p:sp>
        <p:nvSpPr>
          <p:cNvPr id="69" name="Google Shape;69;p14"/>
          <p:cNvSpPr/>
          <p:nvPr/>
        </p:nvSpPr>
        <p:spPr>
          <a:xfrm>
            <a:off x="369200" y="531825"/>
            <a:ext cx="3724200" cy="2981400"/>
          </a:xfrm>
          <a:prstGeom prst="rect">
            <a:avLst/>
          </a:prstGeom>
          <a:solidFill>
            <a:srgbClr val="2D3E50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000"/>
              <a:buFont typeface="Arial"/>
              <a:buNone/>
            </a:pPr>
            <a:r>
              <a:rPr b="0" i="0" lang="es" sz="30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Ejemplo de </a:t>
            </a:r>
            <a:endParaRPr b="0" i="0" sz="30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000"/>
              <a:buFont typeface="Arial"/>
              <a:buNone/>
            </a:pPr>
            <a:r>
              <a:rPr b="0" i="0" lang="es" sz="30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análisis de las cinco fuerzas de Porter</a:t>
            </a:r>
            <a:endParaRPr b="0" i="0" sz="30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000"/>
              <a:buFont typeface="Arial"/>
              <a:buNone/>
            </a:pPr>
            <a:r>
              <a:t/>
            </a:r>
            <a:endParaRPr b="0" i="0" sz="30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000"/>
              <a:buFont typeface="Arial"/>
              <a:buNone/>
            </a:pPr>
            <a:r>
              <a:rPr b="0" i="1" lang="es" sz="3000" u="none" cap="none" strike="noStrike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Cereales La </a:t>
            </a:r>
            <a:r>
              <a:rPr i="1" lang="es" sz="3000">
                <a:solidFill>
                  <a:srgbClr val="FFFFFF"/>
                </a:solidFill>
                <a:latin typeface="Avenir"/>
                <a:ea typeface="Avenir"/>
                <a:cs typeface="Avenir"/>
                <a:sym typeface="Avenir"/>
              </a:rPr>
              <a:t>Espiga</a:t>
            </a:r>
            <a:endParaRPr b="0" i="1" sz="3000" u="none" cap="none" strike="noStrike">
              <a:solidFill>
                <a:srgbClr val="FFFFFF"/>
              </a:solidFill>
              <a:latin typeface="Avenir"/>
              <a:ea typeface="Avenir"/>
              <a:cs typeface="Avenir"/>
              <a:sym typeface="Avenir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