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4630400" cx="14630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608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608" orient="horz"/>
        <p:guide pos="460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498733" y="2117902"/>
            <a:ext cx="13632900" cy="5838600"/>
          </a:xfrm>
          <a:prstGeom prst="rect">
            <a:avLst/>
          </a:prstGeom>
          <a:noFill/>
          <a:ln>
            <a:noFill/>
          </a:ln>
        </p:spPr>
        <p:txBody>
          <a:bodyPr anchorCtr="0" anchor="b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0"/>
              <a:buNone/>
              <a:defRPr sz="10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498720" y="8061511"/>
            <a:ext cx="13632900" cy="22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498720" y="3146311"/>
            <a:ext cx="13632900" cy="5585100"/>
          </a:xfrm>
          <a:prstGeom prst="rect">
            <a:avLst/>
          </a:prstGeom>
          <a:noFill/>
          <a:ln>
            <a:noFill/>
          </a:ln>
        </p:spPr>
        <p:txBody>
          <a:bodyPr anchorCtr="0" anchor="b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200"/>
              <a:buNone/>
              <a:defRPr sz="24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498720" y="8966329"/>
            <a:ext cx="13632900" cy="37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4572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98720" y="6117973"/>
            <a:ext cx="13632900" cy="23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498720" y="1265849"/>
            <a:ext cx="136329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498720" y="3278151"/>
            <a:ext cx="13632900" cy="9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457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98720" y="1265849"/>
            <a:ext cx="136329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98720" y="3278151"/>
            <a:ext cx="6399900" cy="9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4064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7731840" y="3278151"/>
            <a:ext cx="6399900" cy="9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4064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498720" y="1265849"/>
            <a:ext cx="136329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498720" y="1580373"/>
            <a:ext cx="4492800" cy="2149500"/>
          </a:xfrm>
          <a:prstGeom prst="rect">
            <a:avLst/>
          </a:prstGeom>
          <a:noFill/>
          <a:ln>
            <a:noFill/>
          </a:ln>
        </p:spPr>
        <p:txBody>
          <a:bodyPr anchorCtr="0" anchor="b" bIns="184200" lIns="184200" spcFirstLastPara="1" rIns="184200" wrap="square" tIns="1842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498720" y="3952640"/>
            <a:ext cx="4492800" cy="90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3810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784400" y="1280427"/>
            <a:ext cx="10188600" cy="1163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700"/>
              <a:buNone/>
              <a:defRPr sz="97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7315200" y="-356"/>
            <a:ext cx="7315200" cy="146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4200" lIns="184200" spcFirstLastPara="1" rIns="184200" wrap="square" tIns="18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424800" y="3507698"/>
            <a:ext cx="6472200" cy="4216200"/>
          </a:xfrm>
          <a:prstGeom prst="rect">
            <a:avLst/>
          </a:prstGeom>
          <a:noFill/>
          <a:ln>
            <a:noFill/>
          </a:ln>
        </p:spPr>
        <p:txBody>
          <a:bodyPr anchorCtr="0" anchor="b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  <a:defRPr sz="85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424800" y="7973191"/>
            <a:ext cx="6472200" cy="3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7903200" y="2059591"/>
            <a:ext cx="6139200" cy="105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-457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498720" y="12033636"/>
            <a:ext cx="9598200" cy="17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98720" y="1265849"/>
            <a:ext cx="13632900" cy="16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98720" y="3278151"/>
            <a:ext cx="13632900" cy="9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84200" lIns="184200" spcFirstLastPara="1" rIns="184200" wrap="square" tIns="184200">
            <a:normAutofit/>
          </a:bodyPr>
          <a:lstStyle>
            <a:lvl1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●"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3555933" y="13264261"/>
            <a:ext cx="877800" cy="11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4200" lIns="184200" spcFirstLastPara="1" rIns="184200" wrap="square" tIns="1842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4915200" y="1070616"/>
            <a:ext cx="4800000" cy="4376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37150" spcFirstLastPara="1" rIns="137150" wrap="square" tIns="1842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Amenaza de nuevos competidores</a:t>
            </a:r>
            <a:endParaRPr b="1" i="0" sz="1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Muy alta		Alta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Baja		   Muy baja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4915200" y="10210670"/>
            <a:ext cx="4800000" cy="4304100"/>
          </a:xfrm>
          <a:prstGeom prst="upArrow">
            <a:avLst>
              <a:gd fmla="val 50000" name="adj1"/>
              <a:gd fmla="val 49997" name="adj2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37150" spcFirstLastPara="1" rIns="137150" wrap="square" tIns="1842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Amenaza de productos sustitutos</a:t>
            </a:r>
            <a:endParaRPr b="0" i="0" sz="1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Muy alta 		Alta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Baja		  Muy baja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222090" y="4857135"/>
            <a:ext cx="4800000" cy="5810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84200" spcFirstLastPara="1" rIns="184200" wrap="square" tIns="18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Poder de negociación de los proveedores</a:t>
            </a:r>
            <a:endParaRPr b="1" i="0" sz="1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Muy alto 		Alto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Bajo 		  Muy bajo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9715205" y="4904807"/>
            <a:ext cx="4800000" cy="58104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84200" spcFirstLastPara="1" rIns="184200" wrap="square" tIns="1842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Poder de negociación </a:t>
            </a:r>
            <a:endParaRPr b="1" i="0" sz="1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 los compradores</a:t>
            </a:r>
            <a:endParaRPr b="0" i="0" sz="16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Muy alto 		Alto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Bajo		   Muy bajo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5180300" y="5621650"/>
            <a:ext cx="4376700" cy="43767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Rivalidad entre los competidores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Muy alta		Alta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Baja    	   Muy baja</a:t>
            </a:r>
            <a:endParaRPr b="0" i="0" sz="14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369200" y="531825"/>
            <a:ext cx="3724200" cy="2981400"/>
          </a:xfrm>
          <a:prstGeom prst="rect">
            <a:avLst/>
          </a:prstGeom>
          <a:solidFill>
            <a:srgbClr val="2D3E5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" sz="3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Plantilla para el análisis</a:t>
            </a:r>
            <a:r>
              <a:rPr lang="es" sz="30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0" i="0" lang="es" sz="3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de las cinco fuerzas de Porter</a:t>
            </a:r>
            <a:endParaRPr b="0" i="0" sz="3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4915200" y="1146816"/>
            <a:ext cx="4800000" cy="4376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33475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37150" spcFirstLastPara="1" rIns="137150" wrap="square" tIns="1842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Amenaza de nuevos competidores</a:t>
            </a:r>
            <a:endParaRPr b="1" i="0" sz="16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No hay grandes obstáculos para entrar al mercado de los cereales. 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sng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Muy alta</a:t>
            </a: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		Alta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Baj</a:t>
            </a:r>
            <a:r>
              <a:rPr lang="es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</a:t>
            </a: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		   Muy baj</a:t>
            </a:r>
            <a:r>
              <a:rPr lang="es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4915200" y="10210670"/>
            <a:ext cx="4800000" cy="4304100"/>
          </a:xfrm>
          <a:prstGeom prst="upArrow">
            <a:avLst>
              <a:gd fmla="val 50000" name="adj1"/>
              <a:gd fmla="val 49997" name="adj2"/>
            </a:avLst>
          </a:prstGeom>
          <a:solidFill>
            <a:srgbClr val="33475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37150" spcFirstLastPara="1" rIns="137150" wrap="square" tIns="1842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Amenaza de productos sustitutos</a:t>
            </a:r>
            <a:endParaRPr b="0" i="0" sz="16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Otros alimentos para desayuno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Consumidores que no desayunan 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●"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Consumidores que solo toman café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sng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Muy alta</a:t>
            </a: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 		Alta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Baja		  Muy baja</a:t>
            </a:r>
            <a:endParaRPr b="0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222090" y="4933335"/>
            <a:ext cx="4800000" cy="5810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C98B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84200" spcFirstLastPara="1" rIns="184200" wrap="square" tIns="1842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Poder de negociación de los proveedores</a:t>
            </a:r>
            <a:endParaRPr b="1" i="0" sz="16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Los materiales para elaborar y envasar cereales son productos básicos.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Muy alto 		Alto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Bajo  		  </a:t>
            </a:r>
            <a:r>
              <a:rPr b="1" i="0" lang="es" sz="1400" u="sng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Muy bajo</a:t>
            </a:r>
            <a:endParaRPr b="1" i="0" sz="1400" u="sng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9715205" y="4981007"/>
            <a:ext cx="4800000" cy="58104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7C98B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4200" lIns="184200" spcFirstLastPara="1" rIns="184200" wrap="square" tIns="1842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Poder de negociación de los compradores</a:t>
            </a:r>
            <a:endParaRPr b="0" i="0" sz="16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45720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 Los alimentos son una necesidad</a:t>
            </a:r>
            <a:r>
              <a:rPr lang="es"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básica, pero los productos para el desayuno no son prioritarios. Los consumidores prestan mucha atención a su precio y suelen buscar descuentos u ofertas.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Muy alto 		</a:t>
            </a:r>
            <a:r>
              <a:rPr b="1" i="0" lang="es" sz="1400" u="sng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Alto</a:t>
            </a:r>
            <a:endParaRPr b="1" i="0" sz="1400" u="sng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Bajo		   Muy bajo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5180300" y="5697850"/>
            <a:ext cx="4376700" cy="4376700"/>
          </a:xfrm>
          <a:prstGeom prst="ellipse">
            <a:avLst/>
          </a:prstGeom>
          <a:solidFill>
            <a:srgbClr val="F5F8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Rivalidad entre los competidores</a:t>
            </a:r>
            <a:endParaRPr b="0" i="0" sz="16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Empresas como Molino Blanco tienen una gran cuota de mercado.  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sng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Muy alta</a:t>
            </a: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		Alta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Baja    	   Muy baja</a:t>
            </a:r>
            <a:endParaRPr b="0" i="0" sz="1400" u="none" cap="none" strike="noStrike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369200" y="531825"/>
            <a:ext cx="3724200" cy="2981400"/>
          </a:xfrm>
          <a:prstGeom prst="rect">
            <a:avLst/>
          </a:prstGeom>
          <a:solidFill>
            <a:srgbClr val="2D3E5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" sz="3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Ejemplo de </a:t>
            </a:r>
            <a:endParaRPr b="0" i="0" sz="3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s" sz="3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análisis de las cinco fuerzas de Porter</a:t>
            </a:r>
            <a:endParaRPr b="0" i="0" sz="3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1" lang="es" sz="30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Cereales La </a:t>
            </a:r>
            <a:r>
              <a:rPr i="1" lang="es" sz="30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Espiga</a:t>
            </a:r>
            <a:endParaRPr b="0" i="1" sz="30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